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86" r:id="rId10"/>
    <p:sldId id="288" r:id="rId11"/>
    <p:sldId id="287" r:id="rId12"/>
    <p:sldId id="289" r:id="rId13"/>
    <p:sldId id="290" r:id="rId14"/>
    <p:sldId id="267" r:id="rId15"/>
    <p:sldId id="263" r:id="rId16"/>
    <p:sldId id="269" r:id="rId17"/>
    <p:sldId id="265" r:id="rId18"/>
    <p:sldId id="282" r:id="rId19"/>
    <p:sldId id="283" r:id="rId20"/>
    <p:sldId id="284" r:id="rId21"/>
    <p:sldId id="285" r:id="rId22"/>
    <p:sldId id="270" r:id="rId23"/>
    <p:sldId id="272" r:id="rId24"/>
    <p:sldId id="273" r:id="rId25"/>
    <p:sldId id="274" r:id="rId26"/>
    <p:sldId id="275" r:id="rId27"/>
    <p:sldId id="276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264" r:id="rId41"/>
    <p:sldId id="307" r:id="rId42"/>
    <p:sldId id="266" r:id="rId43"/>
    <p:sldId id="303" r:id="rId44"/>
    <p:sldId id="304" r:id="rId45"/>
    <p:sldId id="305" r:id="rId46"/>
    <p:sldId id="306" r:id="rId47"/>
    <p:sldId id="308" r:id="rId48"/>
    <p:sldId id="277" r:id="rId49"/>
    <p:sldId id="278" r:id="rId50"/>
    <p:sldId id="279" r:id="rId51"/>
    <p:sldId id="280" r:id="rId52"/>
    <p:sldId id="281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8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9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80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5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32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86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4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07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72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75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78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7949D-E510-4CDE-A0C3-1E7E62CC04E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33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Easter 2019 </a:t>
            </a:r>
            <a:b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Maths Quiz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23615"/>
            <a:ext cx="9144000" cy="434385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By Solutions Education</a:t>
            </a:r>
          </a:p>
        </p:txBody>
      </p:sp>
      <p:pic>
        <p:nvPicPr>
          <p:cNvPr id="3074" name="Picture 2" descr="Image result for easter e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75" y="3509963"/>
            <a:ext cx="3177449" cy="23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7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2,470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1,670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2,370 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2,270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Chocolate dates back to 350BC.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Approximately, how many years ago was Chocolate discovered?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5602" name="Picture 2" descr="Image result for cocoa b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3" y="1593669"/>
            <a:ext cx="2535374" cy="14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8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9/10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9/1000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9/100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9/10000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</a:t>
            </a:r>
            <a:r>
              <a:rPr lang="en-GB" sz="2000" dirty="0" err="1" smtClean="0">
                <a:latin typeface="Comic Sans MS" panose="030F0702030302020204" pitchFamily="66" charset="0"/>
              </a:rPr>
              <a:t>Leporiphobia</a:t>
            </a:r>
            <a:r>
              <a:rPr lang="en-GB" sz="2000" dirty="0" smtClean="0">
                <a:latin typeface="Comic Sans MS" panose="030F0702030302020204" pitchFamily="66" charset="0"/>
              </a:rPr>
              <a:t> is the fear of rabbits!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If 0.9% of people had </a:t>
            </a:r>
            <a:r>
              <a:rPr lang="en-GB" sz="2000" dirty="0" err="1" smtClean="0">
                <a:latin typeface="Comic Sans MS" panose="030F0702030302020204" pitchFamily="66" charset="0"/>
              </a:rPr>
              <a:t>leporiphobia</a:t>
            </a:r>
            <a:r>
              <a:rPr lang="en-GB" sz="2000" dirty="0" smtClean="0">
                <a:latin typeface="Comic Sans MS" panose="030F0702030302020204" pitchFamily="66" charset="0"/>
              </a:rPr>
              <a:t>, what is this as a fraction?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21" y="1467187"/>
            <a:ext cx="23145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9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2.13 km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21.3 km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0.0213 km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0.213 km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</a:t>
            </a:r>
            <a:r>
              <a:rPr lang="en-GB" sz="2000" dirty="0">
                <a:latin typeface="Comic Sans MS" panose="030F0702030302020204" pitchFamily="66" charset="0"/>
              </a:rPr>
              <a:t>The greatest height from </a:t>
            </a:r>
            <a:r>
              <a:rPr lang="en-GB" sz="2000" dirty="0" smtClean="0">
                <a:latin typeface="Comic Sans MS" panose="030F0702030302020204" pitchFamily="66" charset="0"/>
              </a:rPr>
              <a:t>which fresh</a:t>
            </a:r>
            <a:r>
              <a:rPr lang="en-GB" sz="2000" dirty="0">
                <a:latin typeface="Comic Sans MS" panose="030F0702030302020204" pitchFamily="66" charset="0"/>
              </a:rPr>
              <a:t> eggs </a:t>
            </a:r>
            <a:r>
              <a:rPr lang="en-GB" sz="2000" dirty="0" smtClean="0">
                <a:latin typeface="Comic Sans MS" panose="030F0702030302020204" pitchFamily="66" charset="0"/>
              </a:rPr>
              <a:t>have been dropped to earth is 213m.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What is 213 metres in km?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egg d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09" y="1362706"/>
            <a:ext cx="2091599" cy="20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1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10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10:6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32:16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30:18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5:3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Feeding chocolate to rabbits is a bad idea.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Share 48 eggs between Roger and Peter in the ratio 5:3.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52" y="1587128"/>
            <a:ext cx="1763897" cy="176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ROUND 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ANAGRAMS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11-20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1436914"/>
            <a:ext cx="795201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Work out these maths and </a:t>
            </a:r>
            <a:r>
              <a:rPr lang="en-GB" sz="2800" dirty="0">
                <a:latin typeface="Comic Sans MS" panose="030F0702030302020204" pitchFamily="66" charset="0"/>
              </a:rPr>
              <a:t>E</a:t>
            </a:r>
            <a:r>
              <a:rPr lang="en-GB" sz="2800" dirty="0" smtClean="0">
                <a:latin typeface="Comic Sans MS" panose="030F0702030302020204" pitchFamily="66" charset="0"/>
              </a:rPr>
              <a:t>aster/chocolate anagrams (a point for each)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11.	MAC LIED 	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12.	BOLT RONEE 		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13.	AM NERDIER 		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14.	A REST E 				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15.	HANDOUTS 			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16.	BONNIER DUKE 	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17.	ALTERING 			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18.	BEDROCK ELUDE 	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19.	CLEANSE 			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20.	OFFICE STREP 	</a:t>
            </a:r>
            <a:r>
              <a:rPr lang="en-GB" sz="2800" dirty="0" smtClean="0">
                <a:latin typeface="Comic Sans MS" panose="030F0702030302020204" pitchFamily="66" charset="0"/>
              </a:rPr>
              <a:t>	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ROUND 3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PROBLEM SOLVING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21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Image result for mars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2239325"/>
            <a:ext cx="1555658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mars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44" y="2234969"/>
            <a:ext cx="1555658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mars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1" y="3236454"/>
            <a:ext cx="1555658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mars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93" y="2195192"/>
            <a:ext cx="1555658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w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60" y="3236454"/>
            <a:ext cx="1555659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tw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4" y="3236454"/>
            <a:ext cx="1555659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tw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1" y="4343616"/>
            <a:ext cx="1555659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mars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61" y="4343616"/>
            <a:ext cx="1555658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kinder b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3" y="4353237"/>
            <a:ext cx="1890757" cy="15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14202" y="2708518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= £1.83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2909" y="3696939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= £1.75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2909" y="4859835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= £1.82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Work out the costs for each Chocolate Bar (a point for each).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Which is the best value?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 descr="Image result for chocolate multip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52" y="2603053"/>
            <a:ext cx="2809694" cy="18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96835" y="4664575"/>
            <a:ext cx="301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Option A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6 Bars for £2.16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3521" y="4679421"/>
            <a:ext cx="32775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Option B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4 bars for £1.40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5364" name="Picture 4" descr="Image result for chocolate multi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38" y="2104859"/>
            <a:ext cx="2574562" cy="257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0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23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</a:t>
            </a:r>
            <a:r>
              <a:rPr lang="en-GB" sz="2800" dirty="0" smtClean="0">
                <a:latin typeface="Comic Sans MS" panose="030F0702030302020204" pitchFamily="66" charset="0"/>
              </a:rPr>
              <a:t> bunny population, starting at 220 bunnies, is growing at a rate of 55 bunnies per week.  After end of the 6</a:t>
            </a:r>
            <a:r>
              <a:rPr lang="en-GB" sz="28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800" dirty="0" smtClean="0">
                <a:latin typeface="Comic Sans MS" panose="030F0702030302020204" pitchFamily="66" charset="0"/>
              </a:rPr>
              <a:t> week how many bunnies are there?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24" y="3660294"/>
            <a:ext cx="1485900" cy="1552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375" y="5316420"/>
            <a:ext cx="717949" cy="750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416" y="3517987"/>
            <a:ext cx="1485900" cy="1552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497" y="3446980"/>
            <a:ext cx="821327" cy="8581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98" y="5316420"/>
            <a:ext cx="695026" cy="726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811" y="4456177"/>
            <a:ext cx="1485900" cy="1552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911" y="3528874"/>
            <a:ext cx="1485900" cy="1552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01" y="5316420"/>
            <a:ext cx="870051" cy="909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525" y="5495305"/>
            <a:ext cx="870051" cy="9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Easter 2019 Maths Quiz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Contents: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Questions 1-10: Maths multiple choice questions with Fun Facts!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Questions 11-20: </a:t>
            </a:r>
            <a:r>
              <a:rPr lang="en-GB" dirty="0"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nagrams (mixture of maths keywords and Easter/Chocolate words)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Questions 21-25: Problem Solving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Questions 26-30: Hidden Chocolates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24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The Easter bunny has a red egg, a blue egg and a green egg to give out in any order he chooses.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How many different orders could he create?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r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46" y="3972541"/>
            <a:ext cx="808666" cy="11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1334" y="5005595"/>
            <a:ext cx="1372780" cy="402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66" y="4063264"/>
            <a:ext cx="979715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reen 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18" y="4018260"/>
            <a:ext cx="781683" cy="12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25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 perfectly round egg has a Circumference of 18cm.  If pi is approximately 3, what is the eggs radius?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147272"/>
            <a:ext cx="21050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ROUND 4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HIDDEN CHOCOLATE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26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Name the hidden chocolate bar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Image result for galaxy chocola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6" y="2085196"/>
            <a:ext cx="4613103" cy="461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y 2"/>
          <p:cNvSpPr/>
          <p:nvPr/>
        </p:nvSpPr>
        <p:spPr>
          <a:xfrm>
            <a:off x="2468879" y="3879669"/>
            <a:ext cx="1658983" cy="1423852"/>
          </a:xfrm>
          <a:prstGeom prst="mathMultipl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ivision 7"/>
          <p:cNvSpPr/>
          <p:nvPr/>
        </p:nvSpPr>
        <p:spPr>
          <a:xfrm rot="691863">
            <a:off x="3111905" y="3749364"/>
            <a:ext cx="1579280" cy="1684461"/>
          </a:xfrm>
          <a:prstGeom prst="mathDivid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qual 12"/>
          <p:cNvSpPr/>
          <p:nvPr/>
        </p:nvSpPr>
        <p:spPr>
          <a:xfrm rot="19765242">
            <a:off x="4471365" y="3963924"/>
            <a:ext cx="1725692" cy="1201458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3968825" y="3797387"/>
            <a:ext cx="1206349" cy="11887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inus 16"/>
          <p:cNvSpPr/>
          <p:nvPr/>
        </p:nvSpPr>
        <p:spPr>
          <a:xfrm rot="1686431">
            <a:off x="5276626" y="3851784"/>
            <a:ext cx="1265184" cy="134226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9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daim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13" y="2047264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27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Name the hidden chocolate bar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2616972" y="3412676"/>
            <a:ext cx="2059531" cy="2013683"/>
          </a:xfrm>
          <a:prstGeom prst="mathMultipl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ivision 7"/>
          <p:cNvSpPr/>
          <p:nvPr/>
        </p:nvSpPr>
        <p:spPr>
          <a:xfrm rot="20525014">
            <a:off x="3283434" y="3324163"/>
            <a:ext cx="1579280" cy="1684461"/>
          </a:xfrm>
          <a:prstGeom prst="mathDivid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qual 12"/>
          <p:cNvSpPr/>
          <p:nvPr/>
        </p:nvSpPr>
        <p:spPr>
          <a:xfrm rot="19765242">
            <a:off x="4073524" y="2841767"/>
            <a:ext cx="1857182" cy="1469911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3828772" y="3129880"/>
            <a:ext cx="1206349" cy="11887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inus 16"/>
          <p:cNvSpPr/>
          <p:nvPr/>
        </p:nvSpPr>
        <p:spPr>
          <a:xfrm rot="18661020">
            <a:off x="4492254" y="2687186"/>
            <a:ext cx="1438410" cy="163999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28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Name the hidden chocolate bar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 descr="Image result for wis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8795">
            <a:off x="1313349" y="2860177"/>
            <a:ext cx="5272268" cy="219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2063930" y="270401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Process 14"/>
          <p:cNvSpPr/>
          <p:nvPr/>
        </p:nvSpPr>
        <p:spPr>
          <a:xfrm>
            <a:off x="2442753" y="308348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Process 15"/>
          <p:cNvSpPr/>
          <p:nvPr/>
        </p:nvSpPr>
        <p:spPr>
          <a:xfrm>
            <a:off x="2821576" y="270728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Process 17"/>
          <p:cNvSpPr/>
          <p:nvPr/>
        </p:nvSpPr>
        <p:spPr>
          <a:xfrm>
            <a:off x="2063929" y="346230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Process 19"/>
          <p:cNvSpPr/>
          <p:nvPr/>
        </p:nvSpPr>
        <p:spPr>
          <a:xfrm>
            <a:off x="3200399" y="308348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Process 20"/>
          <p:cNvSpPr/>
          <p:nvPr/>
        </p:nvSpPr>
        <p:spPr>
          <a:xfrm>
            <a:off x="3579222" y="346295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Process 21"/>
          <p:cNvSpPr/>
          <p:nvPr/>
        </p:nvSpPr>
        <p:spPr>
          <a:xfrm>
            <a:off x="3958045" y="308675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Process 22"/>
          <p:cNvSpPr/>
          <p:nvPr/>
        </p:nvSpPr>
        <p:spPr>
          <a:xfrm>
            <a:off x="3200398" y="384177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Process 23"/>
          <p:cNvSpPr/>
          <p:nvPr/>
        </p:nvSpPr>
        <p:spPr>
          <a:xfrm>
            <a:off x="2821575" y="346230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Process 24"/>
          <p:cNvSpPr/>
          <p:nvPr/>
        </p:nvSpPr>
        <p:spPr>
          <a:xfrm>
            <a:off x="1685105" y="381341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Process 25"/>
          <p:cNvSpPr/>
          <p:nvPr/>
        </p:nvSpPr>
        <p:spPr>
          <a:xfrm>
            <a:off x="2063928" y="419288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Process 26"/>
          <p:cNvSpPr/>
          <p:nvPr/>
        </p:nvSpPr>
        <p:spPr>
          <a:xfrm>
            <a:off x="2442751" y="381668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owchart: Process 27"/>
          <p:cNvSpPr/>
          <p:nvPr/>
        </p:nvSpPr>
        <p:spPr>
          <a:xfrm>
            <a:off x="1685104" y="457171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owchart: Process 28"/>
          <p:cNvSpPr/>
          <p:nvPr/>
        </p:nvSpPr>
        <p:spPr>
          <a:xfrm>
            <a:off x="3579222" y="271055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Process 29"/>
          <p:cNvSpPr/>
          <p:nvPr/>
        </p:nvSpPr>
        <p:spPr>
          <a:xfrm>
            <a:off x="1685103" y="306526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owchart: Process 30"/>
          <p:cNvSpPr/>
          <p:nvPr/>
        </p:nvSpPr>
        <p:spPr>
          <a:xfrm>
            <a:off x="2821574" y="418962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owchart: Process 31"/>
          <p:cNvSpPr/>
          <p:nvPr/>
        </p:nvSpPr>
        <p:spPr>
          <a:xfrm>
            <a:off x="2442750" y="456844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Process 32"/>
          <p:cNvSpPr/>
          <p:nvPr/>
        </p:nvSpPr>
        <p:spPr>
          <a:xfrm>
            <a:off x="3579217" y="422124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Process 33"/>
          <p:cNvSpPr/>
          <p:nvPr/>
        </p:nvSpPr>
        <p:spPr>
          <a:xfrm>
            <a:off x="3200393" y="460007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Process 34"/>
          <p:cNvSpPr/>
          <p:nvPr/>
        </p:nvSpPr>
        <p:spPr>
          <a:xfrm>
            <a:off x="3958036" y="383915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lowchart: Process 35"/>
          <p:cNvSpPr/>
          <p:nvPr/>
        </p:nvSpPr>
        <p:spPr>
          <a:xfrm>
            <a:off x="3958022" y="460400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lowchart: Process 36"/>
          <p:cNvSpPr/>
          <p:nvPr/>
        </p:nvSpPr>
        <p:spPr>
          <a:xfrm>
            <a:off x="4306390" y="269965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lowchart: Process 37"/>
          <p:cNvSpPr/>
          <p:nvPr/>
        </p:nvSpPr>
        <p:spPr>
          <a:xfrm>
            <a:off x="4685213" y="307912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lowchart: Process 38"/>
          <p:cNvSpPr/>
          <p:nvPr/>
        </p:nvSpPr>
        <p:spPr>
          <a:xfrm>
            <a:off x="5064036" y="270292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lowchart: Process 39"/>
          <p:cNvSpPr/>
          <p:nvPr/>
        </p:nvSpPr>
        <p:spPr>
          <a:xfrm>
            <a:off x="4306389" y="345795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lowchart: Process 40"/>
          <p:cNvSpPr/>
          <p:nvPr/>
        </p:nvSpPr>
        <p:spPr>
          <a:xfrm>
            <a:off x="5442859" y="307912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lowchart: Process 41"/>
          <p:cNvSpPr/>
          <p:nvPr/>
        </p:nvSpPr>
        <p:spPr>
          <a:xfrm>
            <a:off x="5821682" y="345859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lowchart: Process 42"/>
          <p:cNvSpPr/>
          <p:nvPr/>
        </p:nvSpPr>
        <p:spPr>
          <a:xfrm>
            <a:off x="6200505" y="308239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lowchart: Process 43"/>
          <p:cNvSpPr/>
          <p:nvPr/>
        </p:nvSpPr>
        <p:spPr>
          <a:xfrm>
            <a:off x="5442858" y="383742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lowchart: Process 44"/>
          <p:cNvSpPr/>
          <p:nvPr/>
        </p:nvSpPr>
        <p:spPr>
          <a:xfrm>
            <a:off x="5064035" y="345795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owchart: Process 45"/>
          <p:cNvSpPr/>
          <p:nvPr/>
        </p:nvSpPr>
        <p:spPr>
          <a:xfrm>
            <a:off x="4306388" y="418853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Process 46"/>
          <p:cNvSpPr/>
          <p:nvPr/>
        </p:nvSpPr>
        <p:spPr>
          <a:xfrm>
            <a:off x="4685211" y="381233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Process 47"/>
          <p:cNvSpPr/>
          <p:nvPr/>
        </p:nvSpPr>
        <p:spPr>
          <a:xfrm>
            <a:off x="5821682" y="270619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owchart: Process 48"/>
          <p:cNvSpPr/>
          <p:nvPr/>
        </p:nvSpPr>
        <p:spPr>
          <a:xfrm>
            <a:off x="5064034" y="418526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lowchart: Process 49"/>
          <p:cNvSpPr/>
          <p:nvPr/>
        </p:nvSpPr>
        <p:spPr>
          <a:xfrm>
            <a:off x="4685210" y="456408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lowchart: Process 50"/>
          <p:cNvSpPr/>
          <p:nvPr/>
        </p:nvSpPr>
        <p:spPr>
          <a:xfrm>
            <a:off x="5821677" y="421689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lowchart: Process 51"/>
          <p:cNvSpPr/>
          <p:nvPr/>
        </p:nvSpPr>
        <p:spPr>
          <a:xfrm>
            <a:off x="5442853" y="459571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lowchart: Process 52"/>
          <p:cNvSpPr/>
          <p:nvPr/>
        </p:nvSpPr>
        <p:spPr>
          <a:xfrm>
            <a:off x="6200496" y="383480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lowchart: Process 53"/>
          <p:cNvSpPr/>
          <p:nvPr/>
        </p:nvSpPr>
        <p:spPr>
          <a:xfrm>
            <a:off x="6200482" y="459964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lowchart: Process 54"/>
          <p:cNvSpPr/>
          <p:nvPr/>
        </p:nvSpPr>
        <p:spPr>
          <a:xfrm>
            <a:off x="2216330" y="286947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lowchart: Process 55"/>
          <p:cNvSpPr/>
          <p:nvPr/>
        </p:nvSpPr>
        <p:spPr>
          <a:xfrm>
            <a:off x="2595153" y="324894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lowchart: Process 56"/>
          <p:cNvSpPr/>
          <p:nvPr/>
        </p:nvSpPr>
        <p:spPr>
          <a:xfrm>
            <a:off x="2973976" y="287274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lowchart: Process 57"/>
          <p:cNvSpPr/>
          <p:nvPr/>
        </p:nvSpPr>
        <p:spPr>
          <a:xfrm>
            <a:off x="2216329" y="362776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lowchart: Process 58"/>
          <p:cNvSpPr/>
          <p:nvPr/>
        </p:nvSpPr>
        <p:spPr>
          <a:xfrm>
            <a:off x="3352799" y="324894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lowchart: Process 59"/>
          <p:cNvSpPr/>
          <p:nvPr/>
        </p:nvSpPr>
        <p:spPr>
          <a:xfrm>
            <a:off x="3731622" y="362841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lowchart: Process 60"/>
          <p:cNvSpPr/>
          <p:nvPr/>
        </p:nvSpPr>
        <p:spPr>
          <a:xfrm>
            <a:off x="4110445" y="325221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lowchart: Process 61"/>
          <p:cNvSpPr/>
          <p:nvPr/>
        </p:nvSpPr>
        <p:spPr>
          <a:xfrm>
            <a:off x="3352798" y="400724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lowchart: Process 62"/>
          <p:cNvSpPr/>
          <p:nvPr/>
        </p:nvSpPr>
        <p:spPr>
          <a:xfrm>
            <a:off x="2973975" y="362776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Flowchart: Process 63"/>
          <p:cNvSpPr/>
          <p:nvPr/>
        </p:nvSpPr>
        <p:spPr>
          <a:xfrm>
            <a:off x="1837505" y="397888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lowchart: Process 64"/>
          <p:cNvSpPr/>
          <p:nvPr/>
        </p:nvSpPr>
        <p:spPr>
          <a:xfrm>
            <a:off x="2216328" y="435835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lowchart: Process 65"/>
          <p:cNvSpPr/>
          <p:nvPr/>
        </p:nvSpPr>
        <p:spPr>
          <a:xfrm>
            <a:off x="2595151" y="398215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lowchart: Process 66"/>
          <p:cNvSpPr/>
          <p:nvPr/>
        </p:nvSpPr>
        <p:spPr>
          <a:xfrm>
            <a:off x="1837504" y="473717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lowchart: Process 67"/>
          <p:cNvSpPr/>
          <p:nvPr/>
        </p:nvSpPr>
        <p:spPr>
          <a:xfrm>
            <a:off x="3731622" y="287601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lowchart: Process 68"/>
          <p:cNvSpPr/>
          <p:nvPr/>
        </p:nvSpPr>
        <p:spPr>
          <a:xfrm>
            <a:off x="1837503" y="323072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lowchart: Process 69"/>
          <p:cNvSpPr/>
          <p:nvPr/>
        </p:nvSpPr>
        <p:spPr>
          <a:xfrm>
            <a:off x="2973974" y="435508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lowchart: Process 70"/>
          <p:cNvSpPr/>
          <p:nvPr/>
        </p:nvSpPr>
        <p:spPr>
          <a:xfrm>
            <a:off x="2595150" y="473390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lowchart: Process 71"/>
          <p:cNvSpPr/>
          <p:nvPr/>
        </p:nvSpPr>
        <p:spPr>
          <a:xfrm>
            <a:off x="3731617" y="438671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lowchart: Process 72"/>
          <p:cNvSpPr/>
          <p:nvPr/>
        </p:nvSpPr>
        <p:spPr>
          <a:xfrm>
            <a:off x="3352793" y="476553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lowchart: Process 73"/>
          <p:cNvSpPr/>
          <p:nvPr/>
        </p:nvSpPr>
        <p:spPr>
          <a:xfrm>
            <a:off x="4110436" y="400462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lowchart: Process 74"/>
          <p:cNvSpPr/>
          <p:nvPr/>
        </p:nvSpPr>
        <p:spPr>
          <a:xfrm>
            <a:off x="4110422" y="476946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lowchart: Process 75"/>
          <p:cNvSpPr/>
          <p:nvPr/>
        </p:nvSpPr>
        <p:spPr>
          <a:xfrm>
            <a:off x="4458790" y="286511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lowchart: Process 76"/>
          <p:cNvSpPr/>
          <p:nvPr/>
        </p:nvSpPr>
        <p:spPr>
          <a:xfrm>
            <a:off x="4837613" y="324459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lowchart: Process 77"/>
          <p:cNvSpPr/>
          <p:nvPr/>
        </p:nvSpPr>
        <p:spPr>
          <a:xfrm>
            <a:off x="5216436" y="286838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lowchart: Process 78"/>
          <p:cNvSpPr/>
          <p:nvPr/>
        </p:nvSpPr>
        <p:spPr>
          <a:xfrm>
            <a:off x="4458789" y="362341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lowchart: Process 79"/>
          <p:cNvSpPr/>
          <p:nvPr/>
        </p:nvSpPr>
        <p:spPr>
          <a:xfrm>
            <a:off x="5595259" y="324459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lowchart: Process 80"/>
          <p:cNvSpPr/>
          <p:nvPr/>
        </p:nvSpPr>
        <p:spPr>
          <a:xfrm>
            <a:off x="5974082" y="362406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lowchart: Process 81"/>
          <p:cNvSpPr/>
          <p:nvPr/>
        </p:nvSpPr>
        <p:spPr>
          <a:xfrm>
            <a:off x="6352905" y="324786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Flowchart: Process 82"/>
          <p:cNvSpPr/>
          <p:nvPr/>
        </p:nvSpPr>
        <p:spPr>
          <a:xfrm>
            <a:off x="5595258" y="400288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lowchart: Process 83"/>
          <p:cNvSpPr/>
          <p:nvPr/>
        </p:nvSpPr>
        <p:spPr>
          <a:xfrm>
            <a:off x="5216435" y="362341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lowchart: Process 84"/>
          <p:cNvSpPr/>
          <p:nvPr/>
        </p:nvSpPr>
        <p:spPr>
          <a:xfrm>
            <a:off x="4458788" y="435399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lowchart: Process 85"/>
          <p:cNvSpPr/>
          <p:nvPr/>
        </p:nvSpPr>
        <p:spPr>
          <a:xfrm>
            <a:off x="4837611" y="397779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lowchart: Process 86"/>
          <p:cNvSpPr/>
          <p:nvPr/>
        </p:nvSpPr>
        <p:spPr>
          <a:xfrm>
            <a:off x="5974082" y="287165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lowchart: Process 87"/>
          <p:cNvSpPr/>
          <p:nvPr/>
        </p:nvSpPr>
        <p:spPr>
          <a:xfrm>
            <a:off x="5216434" y="435072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lowchart: Process 88"/>
          <p:cNvSpPr/>
          <p:nvPr/>
        </p:nvSpPr>
        <p:spPr>
          <a:xfrm>
            <a:off x="4837610" y="472955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lowchart: Process 89"/>
          <p:cNvSpPr/>
          <p:nvPr/>
        </p:nvSpPr>
        <p:spPr>
          <a:xfrm>
            <a:off x="5974077" y="438235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lowchart: Process 90"/>
          <p:cNvSpPr/>
          <p:nvPr/>
        </p:nvSpPr>
        <p:spPr>
          <a:xfrm>
            <a:off x="5595253" y="476117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Flowchart: Process 91"/>
          <p:cNvSpPr/>
          <p:nvPr/>
        </p:nvSpPr>
        <p:spPr>
          <a:xfrm>
            <a:off x="6352896" y="400026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lowchart: Process 92"/>
          <p:cNvSpPr/>
          <p:nvPr/>
        </p:nvSpPr>
        <p:spPr>
          <a:xfrm>
            <a:off x="6352882" y="476511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freddo choco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49" y="2160953"/>
            <a:ext cx="173355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29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Name the hidden chocolate bar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3200399" y="354068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Process 20"/>
          <p:cNvSpPr/>
          <p:nvPr/>
        </p:nvSpPr>
        <p:spPr>
          <a:xfrm>
            <a:off x="3579222" y="392016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Process 21"/>
          <p:cNvSpPr/>
          <p:nvPr/>
        </p:nvSpPr>
        <p:spPr>
          <a:xfrm>
            <a:off x="3791760" y="368856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Process 22"/>
          <p:cNvSpPr/>
          <p:nvPr/>
        </p:nvSpPr>
        <p:spPr>
          <a:xfrm>
            <a:off x="3200398" y="429898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owchart: Process 28"/>
          <p:cNvSpPr/>
          <p:nvPr/>
        </p:nvSpPr>
        <p:spPr>
          <a:xfrm>
            <a:off x="4978850" y="498085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Process 32"/>
          <p:cNvSpPr/>
          <p:nvPr/>
        </p:nvSpPr>
        <p:spPr>
          <a:xfrm>
            <a:off x="3579217" y="467845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Process 33"/>
          <p:cNvSpPr/>
          <p:nvPr/>
        </p:nvSpPr>
        <p:spPr>
          <a:xfrm>
            <a:off x="3200393" y="505727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Process 34"/>
          <p:cNvSpPr/>
          <p:nvPr/>
        </p:nvSpPr>
        <p:spPr>
          <a:xfrm>
            <a:off x="3958036" y="429636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lowchart: Process 35"/>
          <p:cNvSpPr/>
          <p:nvPr/>
        </p:nvSpPr>
        <p:spPr>
          <a:xfrm>
            <a:off x="3958022" y="506121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lowchart: Process 36"/>
          <p:cNvSpPr/>
          <p:nvPr/>
        </p:nvSpPr>
        <p:spPr>
          <a:xfrm>
            <a:off x="4269376" y="331393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lowchart: Process 37"/>
          <p:cNvSpPr/>
          <p:nvPr/>
        </p:nvSpPr>
        <p:spPr>
          <a:xfrm>
            <a:off x="4685213" y="353633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lowchart: Process 38"/>
          <p:cNvSpPr/>
          <p:nvPr/>
        </p:nvSpPr>
        <p:spPr>
          <a:xfrm>
            <a:off x="4031137" y="474115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lowchart: Process 39"/>
          <p:cNvSpPr/>
          <p:nvPr/>
        </p:nvSpPr>
        <p:spPr>
          <a:xfrm>
            <a:off x="4306389" y="391515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lowchart: Process 44"/>
          <p:cNvSpPr/>
          <p:nvPr/>
        </p:nvSpPr>
        <p:spPr>
          <a:xfrm>
            <a:off x="5064035" y="391515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owchart: Process 45"/>
          <p:cNvSpPr/>
          <p:nvPr/>
        </p:nvSpPr>
        <p:spPr>
          <a:xfrm>
            <a:off x="4306388" y="464573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Process 46"/>
          <p:cNvSpPr/>
          <p:nvPr/>
        </p:nvSpPr>
        <p:spPr>
          <a:xfrm>
            <a:off x="4685211" y="426953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owchart: Process 48"/>
          <p:cNvSpPr/>
          <p:nvPr/>
        </p:nvSpPr>
        <p:spPr>
          <a:xfrm>
            <a:off x="5064034" y="464246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lowchart: Process 49"/>
          <p:cNvSpPr/>
          <p:nvPr/>
        </p:nvSpPr>
        <p:spPr>
          <a:xfrm>
            <a:off x="4685210" y="502129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lowchart: Process 58"/>
          <p:cNvSpPr/>
          <p:nvPr/>
        </p:nvSpPr>
        <p:spPr>
          <a:xfrm>
            <a:off x="3352799" y="370615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lowchart: Process 59"/>
          <p:cNvSpPr/>
          <p:nvPr/>
        </p:nvSpPr>
        <p:spPr>
          <a:xfrm>
            <a:off x="3731622" y="408562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lowchart: Process 60"/>
          <p:cNvSpPr/>
          <p:nvPr/>
        </p:nvSpPr>
        <p:spPr>
          <a:xfrm>
            <a:off x="3470377" y="494248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lowchart: Process 61"/>
          <p:cNvSpPr/>
          <p:nvPr/>
        </p:nvSpPr>
        <p:spPr>
          <a:xfrm>
            <a:off x="3352798" y="446444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lowchart: Process 67"/>
          <p:cNvSpPr/>
          <p:nvPr/>
        </p:nvSpPr>
        <p:spPr>
          <a:xfrm>
            <a:off x="3731613" y="438596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lowchart: Process 71"/>
          <p:cNvSpPr/>
          <p:nvPr/>
        </p:nvSpPr>
        <p:spPr>
          <a:xfrm>
            <a:off x="3731617" y="484391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lowchart: Process 72"/>
          <p:cNvSpPr/>
          <p:nvPr/>
        </p:nvSpPr>
        <p:spPr>
          <a:xfrm>
            <a:off x="3352793" y="522274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lowchart: Process 73"/>
          <p:cNvSpPr/>
          <p:nvPr/>
        </p:nvSpPr>
        <p:spPr>
          <a:xfrm>
            <a:off x="4110436" y="446182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lowchart: Process 74"/>
          <p:cNvSpPr/>
          <p:nvPr/>
        </p:nvSpPr>
        <p:spPr>
          <a:xfrm>
            <a:off x="4110422" y="522667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lowchart: Process 75"/>
          <p:cNvSpPr/>
          <p:nvPr/>
        </p:nvSpPr>
        <p:spPr>
          <a:xfrm>
            <a:off x="4484636" y="438031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lowchart: Process 76"/>
          <p:cNvSpPr/>
          <p:nvPr/>
        </p:nvSpPr>
        <p:spPr>
          <a:xfrm>
            <a:off x="4837613" y="370179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lowchart: Process 77"/>
          <p:cNvSpPr/>
          <p:nvPr/>
        </p:nvSpPr>
        <p:spPr>
          <a:xfrm>
            <a:off x="4409942" y="509052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lowchart: Process 78"/>
          <p:cNvSpPr/>
          <p:nvPr/>
        </p:nvSpPr>
        <p:spPr>
          <a:xfrm>
            <a:off x="4458789" y="408061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lowchart: Process 83"/>
          <p:cNvSpPr/>
          <p:nvPr/>
        </p:nvSpPr>
        <p:spPr>
          <a:xfrm>
            <a:off x="5216435" y="408061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lowchart: Process 84"/>
          <p:cNvSpPr/>
          <p:nvPr/>
        </p:nvSpPr>
        <p:spPr>
          <a:xfrm>
            <a:off x="4458788" y="481120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lowchart: Process 85"/>
          <p:cNvSpPr/>
          <p:nvPr/>
        </p:nvSpPr>
        <p:spPr>
          <a:xfrm>
            <a:off x="4837611" y="443499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lowchart: Process 87"/>
          <p:cNvSpPr/>
          <p:nvPr/>
        </p:nvSpPr>
        <p:spPr>
          <a:xfrm>
            <a:off x="5216434" y="480793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lowchart: Process 88"/>
          <p:cNvSpPr/>
          <p:nvPr/>
        </p:nvSpPr>
        <p:spPr>
          <a:xfrm>
            <a:off x="4837610" y="518675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5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turkish delight choco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47" y="1948183"/>
            <a:ext cx="3609729" cy="360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30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Name the hidden chocolate bar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2442753" y="308348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Process 15"/>
          <p:cNvSpPr/>
          <p:nvPr/>
        </p:nvSpPr>
        <p:spPr>
          <a:xfrm>
            <a:off x="2821576" y="270728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Process 19"/>
          <p:cNvSpPr/>
          <p:nvPr/>
        </p:nvSpPr>
        <p:spPr>
          <a:xfrm>
            <a:off x="3200399" y="308348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Process 20"/>
          <p:cNvSpPr/>
          <p:nvPr/>
        </p:nvSpPr>
        <p:spPr>
          <a:xfrm>
            <a:off x="3579222" y="346295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Process 21"/>
          <p:cNvSpPr/>
          <p:nvPr/>
        </p:nvSpPr>
        <p:spPr>
          <a:xfrm>
            <a:off x="3958045" y="308675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Process 22"/>
          <p:cNvSpPr/>
          <p:nvPr/>
        </p:nvSpPr>
        <p:spPr>
          <a:xfrm>
            <a:off x="3200398" y="384177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Process 23"/>
          <p:cNvSpPr/>
          <p:nvPr/>
        </p:nvSpPr>
        <p:spPr>
          <a:xfrm>
            <a:off x="2821575" y="346230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Process 26"/>
          <p:cNvSpPr/>
          <p:nvPr/>
        </p:nvSpPr>
        <p:spPr>
          <a:xfrm>
            <a:off x="2442751" y="381668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owchart: Process 28"/>
          <p:cNvSpPr/>
          <p:nvPr/>
        </p:nvSpPr>
        <p:spPr>
          <a:xfrm>
            <a:off x="3579222" y="271055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owchart: Process 30"/>
          <p:cNvSpPr/>
          <p:nvPr/>
        </p:nvSpPr>
        <p:spPr>
          <a:xfrm>
            <a:off x="2821574" y="418962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owchart: Process 31"/>
          <p:cNvSpPr/>
          <p:nvPr/>
        </p:nvSpPr>
        <p:spPr>
          <a:xfrm>
            <a:off x="2442750" y="456844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Process 32"/>
          <p:cNvSpPr/>
          <p:nvPr/>
        </p:nvSpPr>
        <p:spPr>
          <a:xfrm>
            <a:off x="3579217" y="422124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Process 33"/>
          <p:cNvSpPr/>
          <p:nvPr/>
        </p:nvSpPr>
        <p:spPr>
          <a:xfrm>
            <a:off x="3200393" y="460007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Process 34"/>
          <p:cNvSpPr/>
          <p:nvPr/>
        </p:nvSpPr>
        <p:spPr>
          <a:xfrm>
            <a:off x="3958036" y="383915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lowchart: Process 35"/>
          <p:cNvSpPr/>
          <p:nvPr/>
        </p:nvSpPr>
        <p:spPr>
          <a:xfrm>
            <a:off x="3958022" y="460400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lowchart: Process 36"/>
          <p:cNvSpPr/>
          <p:nvPr/>
        </p:nvSpPr>
        <p:spPr>
          <a:xfrm>
            <a:off x="4306390" y="269965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lowchart: Process 37"/>
          <p:cNvSpPr/>
          <p:nvPr/>
        </p:nvSpPr>
        <p:spPr>
          <a:xfrm>
            <a:off x="4685213" y="307912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lowchart: Process 38"/>
          <p:cNvSpPr/>
          <p:nvPr/>
        </p:nvSpPr>
        <p:spPr>
          <a:xfrm>
            <a:off x="5064036" y="270292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lowchart: Process 39"/>
          <p:cNvSpPr/>
          <p:nvPr/>
        </p:nvSpPr>
        <p:spPr>
          <a:xfrm>
            <a:off x="4306389" y="345795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lowchart: Process 40"/>
          <p:cNvSpPr/>
          <p:nvPr/>
        </p:nvSpPr>
        <p:spPr>
          <a:xfrm>
            <a:off x="5442859" y="307912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lowchart: Process 41"/>
          <p:cNvSpPr/>
          <p:nvPr/>
        </p:nvSpPr>
        <p:spPr>
          <a:xfrm>
            <a:off x="5821682" y="345859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lowchart: Process 43"/>
          <p:cNvSpPr/>
          <p:nvPr/>
        </p:nvSpPr>
        <p:spPr>
          <a:xfrm>
            <a:off x="5442858" y="383742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lowchart: Process 44"/>
          <p:cNvSpPr/>
          <p:nvPr/>
        </p:nvSpPr>
        <p:spPr>
          <a:xfrm>
            <a:off x="5064035" y="345795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owchart: Process 45"/>
          <p:cNvSpPr/>
          <p:nvPr/>
        </p:nvSpPr>
        <p:spPr>
          <a:xfrm>
            <a:off x="4306388" y="418853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Process 46"/>
          <p:cNvSpPr/>
          <p:nvPr/>
        </p:nvSpPr>
        <p:spPr>
          <a:xfrm>
            <a:off x="4685211" y="381233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Process 47"/>
          <p:cNvSpPr/>
          <p:nvPr/>
        </p:nvSpPr>
        <p:spPr>
          <a:xfrm>
            <a:off x="5821682" y="270619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owchart: Process 48"/>
          <p:cNvSpPr/>
          <p:nvPr/>
        </p:nvSpPr>
        <p:spPr>
          <a:xfrm>
            <a:off x="5064034" y="418526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lowchart: Process 49"/>
          <p:cNvSpPr/>
          <p:nvPr/>
        </p:nvSpPr>
        <p:spPr>
          <a:xfrm>
            <a:off x="4685210" y="456408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lowchart: Process 50"/>
          <p:cNvSpPr/>
          <p:nvPr/>
        </p:nvSpPr>
        <p:spPr>
          <a:xfrm>
            <a:off x="5821677" y="421689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lowchart: Process 51"/>
          <p:cNvSpPr/>
          <p:nvPr/>
        </p:nvSpPr>
        <p:spPr>
          <a:xfrm>
            <a:off x="5442853" y="459571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lowchart: Process 54"/>
          <p:cNvSpPr/>
          <p:nvPr/>
        </p:nvSpPr>
        <p:spPr>
          <a:xfrm>
            <a:off x="2216330" y="286947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lowchart: Process 55"/>
          <p:cNvSpPr/>
          <p:nvPr/>
        </p:nvSpPr>
        <p:spPr>
          <a:xfrm>
            <a:off x="2595153" y="324894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lowchart: Process 56"/>
          <p:cNvSpPr/>
          <p:nvPr/>
        </p:nvSpPr>
        <p:spPr>
          <a:xfrm>
            <a:off x="2973976" y="287274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lowchart: Process 57"/>
          <p:cNvSpPr/>
          <p:nvPr/>
        </p:nvSpPr>
        <p:spPr>
          <a:xfrm>
            <a:off x="2216329" y="362776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lowchart: Process 58"/>
          <p:cNvSpPr/>
          <p:nvPr/>
        </p:nvSpPr>
        <p:spPr>
          <a:xfrm>
            <a:off x="3352799" y="324894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lowchart: Process 59"/>
          <p:cNvSpPr/>
          <p:nvPr/>
        </p:nvSpPr>
        <p:spPr>
          <a:xfrm>
            <a:off x="3731622" y="362841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lowchart: Process 60"/>
          <p:cNvSpPr/>
          <p:nvPr/>
        </p:nvSpPr>
        <p:spPr>
          <a:xfrm>
            <a:off x="4110445" y="325221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lowchart: Process 61"/>
          <p:cNvSpPr/>
          <p:nvPr/>
        </p:nvSpPr>
        <p:spPr>
          <a:xfrm>
            <a:off x="3352798" y="400724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lowchart: Process 62"/>
          <p:cNvSpPr/>
          <p:nvPr/>
        </p:nvSpPr>
        <p:spPr>
          <a:xfrm>
            <a:off x="2973975" y="362776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lowchart: Process 64"/>
          <p:cNvSpPr/>
          <p:nvPr/>
        </p:nvSpPr>
        <p:spPr>
          <a:xfrm>
            <a:off x="2216328" y="435835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lowchart: Process 65"/>
          <p:cNvSpPr/>
          <p:nvPr/>
        </p:nvSpPr>
        <p:spPr>
          <a:xfrm>
            <a:off x="2595151" y="398215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lowchart: Process 67"/>
          <p:cNvSpPr/>
          <p:nvPr/>
        </p:nvSpPr>
        <p:spPr>
          <a:xfrm>
            <a:off x="3731622" y="287601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lowchart: Process 69"/>
          <p:cNvSpPr/>
          <p:nvPr/>
        </p:nvSpPr>
        <p:spPr>
          <a:xfrm>
            <a:off x="2973974" y="435508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lowchart: Process 70"/>
          <p:cNvSpPr/>
          <p:nvPr/>
        </p:nvSpPr>
        <p:spPr>
          <a:xfrm>
            <a:off x="2595150" y="473390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lowchart: Process 71"/>
          <p:cNvSpPr/>
          <p:nvPr/>
        </p:nvSpPr>
        <p:spPr>
          <a:xfrm>
            <a:off x="3731617" y="438671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lowchart: Process 72"/>
          <p:cNvSpPr/>
          <p:nvPr/>
        </p:nvSpPr>
        <p:spPr>
          <a:xfrm>
            <a:off x="3352793" y="476553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lowchart: Process 73"/>
          <p:cNvSpPr/>
          <p:nvPr/>
        </p:nvSpPr>
        <p:spPr>
          <a:xfrm>
            <a:off x="4110436" y="400462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lowchart: Process 74"/>
          <p:cNvSpPr/>
          <p:nvPr/>
        </p:nvSpPr>
        <p:spPr>
          <a:xfrm>
            <a:off x="4110422" y="476946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lowchart: Process 75"/>
          <p:cNvSpPr/>
          <p:nvPr/>
        </p:nvSpPr>
        <p:spPr>
          <a:xfrm>
            <a:off x="4458790" y="286511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lowchart: Process 76"/>
          <p:cNvSpPr/>
          <p:nvPr/>
        </p:nvSpPr>
        <p:spPr>
          <a:xfrm>
            <a:off x="4837613" y="324459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lowchart: Process 77"/>
          <p:cNvSpPr/>
          <p:nvPr/>
        </p:nvSpPr>
        <p:spPr>
          <a:xfrm>
            <a:off x="5216436" y="286838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lowchart: Process 78"/>
          <p:cNvSpPr/>
          <p:nvPr/>
        </p:nvSpPr>
        <p:spPr>
          <a:xfrm>
            <a:off x="4458789" y="362341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lowchart: Process 79"/>
          <p:cNvSpPr/>
          <p:nvPr/>
        </p:nvSpPr>
        <p:spPr>
          <a:xfrm>
            <a:off x="5595259" y="324459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Flowchart: Process 82"/>
          <p:cNvSpPr/>
          <p:nvPr/>
        </p:nvSpPr>
        <p:spPr>
          <a:xfrm>
            <a:off x="5595258" y="400288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lowchart: Process 83"/>
          <p:cNvSpPr/>
          <p:nvPr/>
        </p:nvSpPr>
        <p:spPr>
          <a:xfrm>
            <a:off x="5216435" y="362341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lowchart: Process 84"/>
          <p:cNvSpPr/>
          <p:nvPr/>
        </p:nvSpPr>
        <p:spPr>
          <a:xfrm>
            <a:off x="4458788" y="435399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lowchart: Process 85"/>
          <p:cNvSpPr/>
          <p:nvPr/>
        </p:nvSpPr>
        <p:spPr>
          <a:xfrm>
            <a:off x="4837611" y="397779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lowchart: Process 87"/>
          <p:cNvSpPr/>
          <p:nvPr/>
        </p:nvSpPr>
        <p:spPr>
          <a:xfrm>
            <a:off x="5216434" y="435072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lowchart: Process 88"/>
          <p:cNvSpPr/>
          <p:nvPr/>
        </p:nvSpPr>
        <p:spPr>
          <a:xfrm>
            <a:off x="4837610" y="472955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lowchart: Process 90"/>
          <p:cNvSpPr/>
          <p:nvPr/>
        </p:nvSpPr>
        <p:spPr>
          <a:xfrm>
            <a:off x="5595253" y="476117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6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ROUND 1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FUN FACT – MATHS QUESTIONS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1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2/6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1/4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2/8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1/6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marathon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8" y="1405154"/>
            <a:ext cx="2927259" cy="192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5167" y="1593669"/>
            <a:ext cx="480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Did you know that Snickers used to be called Marathon?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What is the </a:t>
            </a:r>
            <a:r>
              <a:rPr lang="en-GB" sz="2000" b="1" dirty="0" smtClean="0">
                <a:latin typeface="Comic Sans MS" panose="030F0702030302020204" pitchFamily="66" charset="0"/>
              </a:rPr>
              <a:t>simplified</a:t>
            </a:r>
            <a:r>
              <a:rPr lang="en-GB" sz="2000" dirty="0" smtClean="0">
                <a:latin typeface="Comic Sans MS" panose="030F0702030302020204" pitchFamily="66" charset="0"/>
              </a:rPr>
              <a:t> probability of randomly picking an “</a:t>
            </a:r>
            <a:r>
              <a:rPr lang="en-GB" sz="2000" b="1" dirty="0" smtClean="0">
                <a:latin typeface="Comic Sans MS" panose="030F0702030302020204" pitchFamily="66" charset="0"/>
              </a:rPr>
              <a:t>A</a:t>
            </a:r>
            <a:r>
              <a:rPr lang="en-GB" sz="2000" dirty="0" smtClean="0">
                <a:latin typeface="Comic Sans MS" panose="030F0702030302020204" pitchFamily="66" charset="0"/>
              </a:rPr>
              <a:t>” from the word “</a:t>
            </a:r>
            <a:r>
              <a:rPr lang="en-GB" sz="2000" b="1" dirty="0">
                <a:latin typeface="Comic Sans MS" panose="030F0702030302020204" pitchFamily="66" charset="0"/>
              </a:rPr>
              <a:t>M</a:t>
            </a:r>
            <a:r>
              <a:rPr lang="en-GB" sz="2000" b="1" dirty="0" smtClean="0">
                <a:latin typeface="Comic Sans MS" panose="030F0702030302020204" pitchFamily="66" charset="0"/>
              </a:rPr>
              <a:t>arathon</a:t>
            </a:r>
            <a:r>
              <a:rPr lang="en-GB" sz="2000" dirty="0" smtClean="0">
                <a:latin typeface="Comic Sans MS" panose="030F0702030302020204" pitchFamily="66" charset="0"/>
              </a:rPr>
              <a:t>”?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ROUND 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FUN FACT – MATHS QUESTIONS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2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400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350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375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425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Over 500 million Crème Eggs are produced each year.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If ¾ of the 500 million Crème Eggs are sold in the UK. How many million would that be?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creme eggs sold per y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37" y="1289959"/>
            <a:ext cx="1405343" cy="23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3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800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900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80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It takes 400 cocoa beans to make 1 pound of chocolate.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How many pounds </a:t>
            </a:r>
            <a:r>
              <a:rPr lang="en-GB" sz="2000" smtClean="0">
                <a:latin typeface="Comic Sans MS" panose="030F0702030302020204" pitchFamily="66" charset="0"/>
              </a:rPr>
              <a:t>of chocolate </a:t>
            </a:r>
            <a:r>
              <a:rPr lang="en-GB" sz="2000" dirty="0" smtClean="0">
                <a:latin typeface="Comic Sans MS" panose="030F0702030302020204" pitchFamily="66" charset="0"/>
              </a:rPr>
              <a:t>can be made with 32,000 cocoa beans?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Image result for cocoa b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87" y="1593668"/>
            <a:ext cx="2195739" cy="18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6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4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5.7925 x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5.7925 x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-4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5.7925 x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-3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5.7925 x 10</a:t>
            </a:r>
            <a:r>
              <a:rPr lang="en-GB" sz="32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The </a:t>
            </a:r>
            <a:r>
              <a:rPr lang="en-GB" sz="2000" smtClean="0">
                <a:latin typeface="Comic Sans MS" panose="030F0702030302020204" pitchFamily="66" charset="0"/>
              </a:rPr>
              <a:t>largest chocolate </a:t>
            </a:r>
            <a:r>
              <a:rPr lang="en-GB" sz="2000" dirty="0" smtClean="0">
                <a:latin typeface="Comic Sans MS" panose="030F0702030302020204" pitchFamily="66" charset="0"/>
              </a:rPr>
              <a:t>bar ever produced was 4 metres long and weighed 5792.5kg.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Write 5792.5 in standard form?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Image result for biggest chocola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96" y="1651958"/>
            <a:ext cx="2535826" cy="161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5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 : 1.875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 : 15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15 : 8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40 : 75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Kit Kat Chunky first launched in 1999.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If a Kit Kat Chunky is 40g and sold for 75p, write the weight to cost as a simplified ratio?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Image result for kit kat chun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91" y="1413965"/>
            <a:ext cx="2091236" cy="20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6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90 feet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92.8 feet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92.8 feet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90 feet</a:t>
            </a: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The Easter Rabbit used to be the Easter Hare!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Rabbits can jump 5.8 feet. If a rabbit took 16 jumps of this length, estimate the total length.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52" y="1587128"/>
            <a:ext cx="1763897" cy="176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7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2,470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1,670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2,370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2,270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Chocolate dates back to 350BC.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Approximately, how many years ago was Chocolate discovered?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5602" name="Picture 2" descr="Image result for cocoa b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3" y="1593669"/>
            <a:ext cx="2535374" cy="14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8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9/10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9/1000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9/100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9/10000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</a:t>
            </a:r>
            <a:r>
              <a:rPr lang="en-GB" sz="2000" dirty="0" err="1" smtClean="0">
                <a:latin typeface="Comic Sans MS" panose="030F0702030302020204" pitchFamily="66" charset="0"/>
              </a:rPr>
              <a:t>Leporiphobia</a:t>
            </a:r>
            <a:r>
              <a:rPr lang="en-GB" sz="2000" dirty="0" smtClean="0">
                <a:latin typeface="Comic Sans MS" panose="030F0702030302020204" pitchFamily="66" charset="0"/>
              </a:rPr>
              <a:t> is the fear of rabbits!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If 0.9% of people had </a:t>
            </a:r>
            <a:r>
              <a:rPr lang="en-GB" sz="2000" dirty="0" err="1" smtClean="0">
                <a:latin typeface="Comic Sans MS" panose="030F0702030302020204" pitchFamily="66" charset="0"/>
              </a:rPr>
              <a:t>leporiphobia</a:t>
            </a:r>
            <a:r>
              <a:rPr lang="en-GB" sz="2000" dirty="0" smtClean="0">
                <a:latin typeface="Comic Sans MS" panose="030F0702030302020204" pitchFamily="66" charset="0"/>
              </a:rPr>
              <a:t>, what is this as a fraction?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21" y="1467187"/>
            <a:ext cx="23145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9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2.13 km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21.3 km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0.0213 km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0.213 km</a:t>
            </a: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</a:t>
            </a:r>
            <a:r>
              <a:rPr lang="en-GB" sz="2000" dirty="0">
                <a:latin typeface="Comic Sans MS" panose="030F0702030302020204" pitchFamily="66" charset="0"/>
              </a:rPr>
              <a:t>The greatest height from </a:t>
            </a:r>
            <a:r>
              <a:rPr lang="en-GB" sz="2000" dirty="0" smtClean="0">
                <a:latin typeface="Comic Sans MS" panose="030F0702030302020204" pitchFamily="66" charset="0"/>
              </a:rPr>
              <a:t>which fresh</a:t>
            </a:r>
            <a:r>
              <a:rPr lang="en-GB" sz="2000" dirty="0">
                <a:latin typeface="Comic Sans MS" panose="030F0702030302020204" pitchFamily="66" charset="0"/>
              </a:rPr>
              <a:t> eggs </a:t>
            </a:r>
            <a:r>
              <a:rPr lang="en-GB" sz="2000" dirty="0" smtClean="0">
                <a:latin typeface="Comic Sans MS" panose="030F0702030302020204" pitchFamily="66" charset="0"/>
              </a:rPr>
              <a:t>have been dropped to earth is 213m.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What is 213 metres in km?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egg d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09" y="1362706"/>
            <a:ext cx="2091599" cy="20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8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10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10:6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32:16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30:18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5:3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Feeding chocolate to rabbits is a bad idea.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Share 48 eggs between Roger and Peter in the ratio 5:3.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52" y="1587128"/>
            <a:ext cx="1763897" cy="176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122363"/>
            <a:ext cx="8072846" cy="23876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ROUND 2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ANAGRAMS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2/6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1/4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2/8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1/6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marathon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8" y="1405154"/>
            <a:ext cx="2927259" cy="192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5167" y="1593669"/>
            <a:ext cx="480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Did you know that Snickers used to be called Marathon?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What is the </a:t>
            </a:r>
            <a:r>
              <a:rPr lang="en-GB" sz="2000" b="1" dirty="0" smtClean="0">
                <a:latin typeface="Comic Sans MS" panose="030F0702030302020204" pitchFamily="66" charset="0"/>
              </a:rPr>
              <a:t>simplified</a:t>
            </a:r>
            <a:r>
              <a:rPr lang="en-GB" sz="2000" dirty="0" smtClean="0">
                <a:latin typeface="Comic Sans MS" panose="030F0702030302020204" pitchFamily="66" charset="0"/>
              </a:rPr>
              <a:t> probability of randomly picking an “</a:t>
            </a:r>
            <a:r>
              <a:rPr lang="en-GB" sz="2000" b="1" dirty="0" smtClean="0">
                <a:latin typeface="Comic Sans MS" panose="030F0702030302020204" pitchFamily="66" charset="0"/>
              </a:rPr>
              <a:t>A</a:t>
            </a:r>
            <a:r>
              <a:rPr lang="en-GB" sz="2000" dirty="0" smtClean="0">
                <a:latin typeface="Comic Sans MS" panose="030F0702030302020204" pitchFamily="66" charset="0"/>
              </a:rPr>
              <a:t>” from the word “</a:t>
            </a:r>
            <a:r>
              <a:rPr lang="en-GB" sz="2000" b="1" dirty="0">
                <a:latin typeface="Comic Sans MS" panose="030F0702030302020204" pitchFamily="66" charset="0"/>
              </a:rPr>
              <a:t>M</a:t>
            </a:r>
            <a:r>
              <a:rPr lang="en-GB" sz="2000" b="1" dirty="0" smtClean="0">
                <a:latin typeface="Comic Sans MS" panose="030F0702030302020204" pitchFamily="66" charset="0"/>
              </a:rPr>
              <a:t>arathon</a:t>
            </a:r>
            <a:r>
              <a:rPr lang="en-GB" sz="2000" dirty="0" smtClean="0">
                <a:latin typeface="Comic Sans MS" panose="030F0702030302020204" pitchFamily="66" charset="0"/>
              </a:rPr>
              <a:t>”?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11-20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1436913"/>
            <a:ext cx="795201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Work out these maths and Easter/Chocolate anagrams (a point for each)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11.	MAC LIED 		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	DECIMAL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12.	BOLT RONEE 	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	TOLBERONE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13.	AM NERDIER 	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	REMAINDER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14.	A REST E 		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	EASTER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15.	HANDOUTS 	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	THOUSAND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16.	BONNIER DUKE 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– 	KINDER BUENO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17.	ALTERING 		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– 	TRIANGLE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18.	BEDROCK ELUDE 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– 	DOUBLE DECKER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19.	CLEANSE 		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– 	SCALENE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20.	OFFICE STREP 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– 	TOFFEE CRISP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8066314" cy="23876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ROUND 3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PROBLEM SOLVING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3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21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Image result for mars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2239325"/>
            <a:ext cx="1555658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mars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44" y="2234969"/>
            <a:ext cx="1555658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mars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1" y="3236454"/>
            <a:ext cx="1555658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mars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93" y="2195192"/>
            <a:ext cx="1555658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w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60" y="3236454"/>
            <a:ext cx="1555659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tw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4" y="3236454"/>
            <a:ext cx="1555659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tw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1" y="4343616"/>
            <a:ext cx="1555659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mars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61" y="4343616"/>
            <a:ext cx="1555658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kinder b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3" y="4353237"/>
            <a:ext cx="1890757" cy="15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14202" y="2708518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= £1.83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2909" y="3696939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= £1.75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2909" y="4859835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= £1.82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Work out the costs for each Chocolate Bar (a point for each).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915" y="5476488"/>
            <a:ext cx="7607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Mars Bar = 61p (£0.61)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Twix = 57p (£0.57)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Kinder Bueno = 64p (£0.64)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22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Which is the best value?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 descr="Image result for chocolate multip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52" y="2603053"/>
            <a:ext cx="2809694" cy="18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96835" y="4664575"/>
            <a:ext cx="3592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Option A – 36p each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6 Bars for £2.16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3520" y="4679421"/>
            <a:ext cx="3708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Option B – 35p each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4 bars for £1.40</a:t>
            </a:r>
          </a:p>
        </p:txBody>
      </p:sp>
      <p:pic>
        <p:nvPicPr>
          <p:cNvPr id="15364" name="Picture 4" descr="Image result for chocolate multi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38" y="2104859"/>
            <a:ext cx="2574562" cy="257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23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</a:t>
            </a:r>
            <a:r>
              <a:rPr lang="en-GB" sz="2800" dirty="0" smtClean="0">
                <a:latin typeface="Comic Sans MS" panose="030F0702030302020204" pitchFamily="66" charset="0"/>
              </a:rPr>
              <a:t> bunny population, starting at 220 bunnies, is growing at a rate of 55 bunnies per week.  After end of the 6</a:t>
            </a:r>
            <a:r>
              <a:rPr lang="en-GB" sz="28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800" dirty="0" smtClean="0">
                <a:latin typeface="Comic Sans MS" panose="030F0702030302020204" pitchFamily="66" charset="0"/>
              </a:rPr>
              <a:t> week how many bunnies are there?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550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24" y="3660294"/>
            <a:ext cx="1485900" cy="1552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375" y="5316420"/>
            <a:ext cx="717949" cy="750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416" y="3517987"/>
            <a:ext cx="1485900" cy="1552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497" y="3446980"/>
            <a:ext cx="821327" cy="8581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98" y="5316420"/>
            <a:ext cx="695026" cy="726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811" y="4456177"/>
            <a:ext cx="1485900" cy="1552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911" y="3528874"/>
            <a:ext cx="1485900" cy="1552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01" y="5316420"/>
            <a:ext cx="870051" cy="909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525" y="5495305"/>
            <a:ext cx="870051" cy="9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24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9940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The Easter bunny has a red egg, a blue egg and a green egg to give out in any order he chooses.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How many different orders could he create?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r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46" y="3972541"/>
            <a:ext cx="808666" cy="11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1334" y="5005595"/>
            <a:ext cx="1372780" cy="402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66" y="4063264"/>
            <a:ext cx="979715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reen 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18" y="4018260"/>
            <a:ext cx="781683" cy="12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116" y="3972541"/>
            <a:ext cx="808666" cy="11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05604" y="5005595"/>
            <a:ext cx="1372780" cy="402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88" y="4063264"/>
            <a:ext cx="979715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green 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65" y="4018260"/>
            <a:ext cx="781683" cy="12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r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005" y="3930872"/>
            <a:ext cx="808666" cy="11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055380" y="4950193"/>
            <a:ext cx="1372780" cy="402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651" y="4049320"/>
            <a:ext cx="979715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green 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341" y="4018260"/>
            <a:ext cx="781683" cy="12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r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63" y="5297498"/>
            <a:ext cx="808666" cy="11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168123" y="6354432"/>
            <a:ext cx="1372780" cy="402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9" y="5350838"/>
            <a:ext cx="979715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green 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27" y="5320495"/>
            <a:ext cx="781683" cy="12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r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92" y="5326588"/>
            <a:ext cx="808666" cy="11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112226" y="6344753"/>
            <a:ext cx="1372780" cy="402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372" y="5365038"/>
            <a:ext cx="979715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green 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02" y="5343218"/>
            <a:ext cx="781683" cy="12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r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58" y="5274314"/>
            <a:ext cx="808666" cy="11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7613474" y="6305031"/>
            <a:ext cx="1372780" cy="402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89" y="5350838"/>
            <a:ext cx="979715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mage result for green 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22" y="5332609"/>
            <a:ext cx="781683" cy="12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1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25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 perfectly round egg has a Circumference of 18cm.  If pi is approximately 3, what is the eggs radius?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			18/3 = 6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			6/2 = 3cm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147272"/>
            <a:ext cx="21050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7987937" cy="23876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ROUND 4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HIDDEN CHOCOLATE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26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Name the hidden chocolate bar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Image result for galaxy chocola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6" y="2085196"/>
            <a:ext cx="4613103" cy="461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69410" y="5502605"/>
            <a:ext cx="1805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GALAXY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daim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13" y="2047264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27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Name the hidden chocolate bar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6804" y="4601268"/>
            <a:ext cx="3871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DAIM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400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350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375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425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Over 500 million Crème Eggs are produced each year.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If ¾ of the 500 million Crème Eggs are sold in the UK. How many million would that be?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creme eggs sold per y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37" y="1289959"/>
            <a:ext cx="1405343" cy="23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1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28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Name the hidden chocolate bar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 descr="Image result for wis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8795">
            <a:off x="1313349" y="2860177"/>
            <a:ext cx="5272268" cy="219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3644507" y="4627394"/>
            <a:ext cx="3871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WISPA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freddo choco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49" y="2160953"/>
            <a:ext cx="173355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29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Name the hidden chocolate bar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02644" y="3869749"/>
            <a:ext cx="3871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FREDDO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turkish delight choco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47" y="1948183"/>
            <a:ext cx="3609729" cy="360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30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Name the hidden chocolate bar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64347" y="4535954"/>
            <a:ext cx="3871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TURKISH DELIGHT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3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800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900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It takes 400 cocoa beans to make 1 pound of chocolate.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How many pounds of chocolate can be made with 32,000 cocoa beans?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Image result for cocoa b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87" y="1593668"/>
            <a:ext cx="2195739" cy="18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4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5.7925 x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5.7925 x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-4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5.7925 x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-3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5.7925 x 10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The largest chocolate bar ever produced was 4 metres long and weighed 5792.5kg.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Write 5792.5 in standard form?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Image result for biggest chocola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96" y="1651958"/>
            <a:ext cx="2535826" cy="161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5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5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 : 1.875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 : 15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15 : 8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40 : 75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Kit Kat Chunky first launched in 1999.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If a Kit Kat Chunky is 40g and sold for 75p, write the weight to cost as a simplified ratio?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Image result for kit kat chun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91" y="1413965"/>
            <a:ext cx="2091236" cy="20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4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6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90 feet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92.8 feet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92.8 feet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90 feet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The Easter Rabbit used to be the Easter Hare!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Rabbits can jump 5.8 feet. If a rabbit took 16 jumps of this length, estimate the total length.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52" y="1587128"/>
            <a:ext cx="1763897" cy="176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4970</TotalTime>
  <Words>1373</Words>
  <Application>Microsoft Office PowerPoint</Application>
  <PresentationFormat>On-screen Show (4:3)</PresentationFormat>
  <Paragraphs>289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Comic Sans MS</vt:lpstr>
      <vt:lpstr>Office Theme</vt:lpstr>
      <vt:lpstr>Easter 2019  Maths Quiz</vt:lpstr>
      <vt:lpstr>Easter 2019 Maths Quiz</vt:lpstr>
      <vt:lpstr>ROUND 1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ROUND 2</vt:lpstr>
      <vt:lpstr>Questions 11-20</vt:lpstr>
      <vt:lpstr>ROUND 3</vt:lpstr>
      <vt:lpstr>Questions 21</vt:lpstr>
      <vt:lpstr>Questions 22</vt:lpstr>
      <vt:lpstr>Questions 23</vt:lpstr>
      <vt:lpstr>Questions 24</vt:lpstr>
      <vt:lpstr>Questions 25</vt:lpstr>
      <vt:lpstr>ROUND 4</vt:lpstr>
      <vt:lpstr>Questions 26</vt:lpstr>
      <vt:lpstr>Questions 27</vt:lpstr>
      <vt:lpstr>Questions 28</vt:lpstr>
      <vt:lpstr>Questions 29</vt:lpstr>
      <vt:lpstr>Questions 30</vt:lpstr>
      <vt:lpstr>ROUND 1 ANSWERS</vt:lpstr>
      <vt:lpstr>Question 1 ANSWERS</vt:lpstr>
      <vt:lpstr>Question 2 ANSWERS</vt:lpstr>
      <vt:lpstr>Question 3 ANSWERS</vt:lpstr>
      <vt:lpstr>Question 4 ANSWERS</vt:lpstr>
      <vt:lpstr>Question 5 ANSWERS</vt:lpstr>
      <vt:lpstr>Question 6 ANSWERS</vt:lpstr>
      <vt:lpstr>Question 7 ANSWERS</vt:lpstr>
      <vt:lpstr>Question 8 ANSWERS</vt:lpstr>
      <vt:lpstr>Question 9 ANSWERS</vt:lpstr>
      <vt:lpstr>Question 10 ANSWERS</vt:lpstr>
      <vt:lpstr>ROUND 2 ANSWERS</vt:lpstr>
      <vt:lpstr>Questions 11-20 ANSWERS</vt:lpstr>
      <vt:lpstr>ROUND 3 ANSWERS </vt:lpstr>
      <vt:lpstr>Questions 21 ANSWERS</vt:lpstr>
      <vt:lpstr>Questions 22 ANSWERS</vt:lpstr>
      <vt:lpstr>Questions 23 ANSWERS</vt:lpstr>
      <vt:lpstr>Questions 24 ANSWERS</vt:lpstr>
      <vt:lpstr>Questions 25 ANSWERS</vt:lpstr>
      <vt:lpstr>ROUND 4 ANSWERS </vt:lpstr>
      <vt:lpstr>Questions 26 ANSWERS</vt:lpstr>
      <vt:lpstr>Questions 27 ANSWERS</vt:lpstr>
      <vt:lpstr>Questions 28 ANSWERS</vt:lpstr>
      <vt:lpstr>Questions 29 ANSWERS</vt:lpstr>
      <vt:lpstr>Questions 30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2019  Maths Quiz</dc:title>
  <dc:creator>Michael Quigley</dc:creator>
  <cp:lastModifiedBy>Caroline.Peters - SCH.662</cp:lastModifiedBy>
  <cp:revision>37</cp:revision>
  <dcterms:created xsi:type="dcterms:W3CDTF">2019-03-22T10:11:45Z</dcterms:created>
  <dcterms:modified xsi:type="dcterms:W3CDTF">2020-03-31T11:13:35Z</dcterms:modified>
</cp:coreProperties>
</file>